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68" r:id="rId4"/>
    <p:sldId id="276" r:id="rId5"/>
    <p:sldId id="269" r:id="rId6"/>
    <p:sldId id="279" r:id="rId7"/>
    <p:sldId id="261" r:id="rId8"/>
    <p:sldId id="260" r:id="rId9"/>
    <p:sldId id="259" r:id="rId10"/>
    <p:sldId id="280" r:id="rId11"/>
    <p:sldId id="282" r:id="rId12"/>
    <p:sldId id="281" r:id="rId13"/>
    <p:sldId id="258" r:id="rId14"/>
    <p:sldId id="283" r:id="rId15"/>
    <p:sldId id="285" r:id="rId16"/>
    <p:sldId id="271" r:id="rId17"/>
    <p:sldId id="273" r:id="rId18"/>
    <p:sldId id="265" r:id="rId19"/>
    <p:sldId id="257" r:id="rId20"/>
    <p:sldId id="278" r:id="rId21"/>
    <p:sldId id="264" r:id="rId22"/>
    <p:sldId id="263" r:id="rId23"/>
    <p:sldId id="262" r:id="rId24"/>
    <p:sldId id="277" r:id="rId25"/>
    <p:sldId id="275" r:id="rId26"/>
    <p:sldId id="286" r:id="rId27"/>
    <p:sldId id="26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51" d="100"/>
          <a:sy n="51" d="100"/>
        </p:scale>
        <p:origin x="-1230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AA4642-0ABA-4C44-9060-C3E02324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3B7A97D-633D-4A9B-B815-CCBB365B2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F0C96AA-4FC2-4640-8934-7043B4914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7DE-1715-4BEF-AA2B-6FCBEE6BDF4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2466C0-A092-45D8-80C5-9227F679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0C7C57-B40C-4078-9229-7CE314FE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A796-02F5-4677-8B3C-B24AA7A90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3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183912-2548-46AD-81CF-65D15CEB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39B5333-0E93-4C7F-AB40-17D0F2F4C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F86617-DCAF-4ED4-B912-525E93ED6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7DE-1715-4BEF-AA2B-6FCBEE6BDF4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1E60EB-250B-4C20-8E24-37EFAD54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85E3B5-4FE9-4524-A209-29E4BC83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A796-02F5-4677-8B3C-B24AA7A90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2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84AFCF6-3B0A-4FDF-8F52-7677694B0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349E02-1AB0-4C26-AEEE-3269EA3DD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72AA3B-9132-4A83-90C8-74DF4FB2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7DE-1715-4BEF-AA2B-6FCBEE6BDF4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28C3E4-0065-4FDD-ADE2-4D9A7F27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6703BE-E184-4EDB-B0A1-447106B7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A796-02F5-4677-8B3C-B24AA7A90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7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516547-5B9C-425D-88C3-B19A6301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A55A14-C241-4B59-902D-26C031225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15FFFD-564F-4EE5-B1F8-D9D5B193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7DE-1715-4BEF-AA2B-6FCBEE6BDF4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B9A9CB-0656-484C-BA5E-994F1FFB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408137-8CA2-46A6-BDFA-2054689E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A796-02F5-4677-8B3C-B24AA7A90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082CC3-BE8E-4728-B7E7-1522D49E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76806E-2FFA-4F09-8574-04EFACDAA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886149-FB5D-4F08-B255-9E741F53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7DE-1715-4BEF-AA2B-6FCBEE6BDF4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A6787B-712B-4733-807A-5EB21571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81DAC4-5C9F-4EB2-B0E7-32571464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A796-02F5-4677-8B3C-B24AA7A90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9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9D3E7F-7D2E-4948-8863-55D4CF55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DC9BD1-A9A1-417E-900A-75AFFEB3C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DBE5DF5-8EE9-4E50-BE4B-58A6BD20A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38596A-DEAF-486B-89B7-FBD0739E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7DE-1715-4BEF-AA2B-6FCBEE6BDF4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926B6AC-9267-48E0-BC3F-68BC702A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973D70-C023-44F1-9B62-852EBDE0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A796-02F5-4677-8B3C-B24AA7A90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2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67EABD-1F06-4562-A12E-F53DE32A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D5F5DA-ACAB-46F1-BCEA-1CA9C8DC6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AAAE9E-A8AA-4E8B-A765-B81864EA0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0ED6430-F5EC-4537-AAA2-4AAED22C4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4194B8A-546C-4FE0-9837-D4BBB8E08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E4ABD2B-F935-4D49-9223-FFDFFFD3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7DE-1715-4BEF-AA2B-6FCBEE6BDF4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F0DB0F6-82FF-4326-8EBF-880F507C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6CD98F5-AC01-4DAF-B532-B6354674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A796-02F5-4677-8B3C-B24AA7A90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8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438DB1-1D77-43E0-9F4B-0ABC8BA7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363F8B8-99A6-4EB8-8A57-2365BA26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7DE-1715-4BEF-AA2B-6FCBEE6BDF4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9FEBEAC-91FE-4276-8FD9-E86E5AC0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2EE2151-AF39-4A80-9326-73BA55B3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A796-02F5-4677-8B3C-B24AA7A90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1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160C3D5-EAB9-4B4D-B0BF-728EC727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7DE-1715-4BEF-AA2B-6FCBEE6BDF4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294CA4E-49F2-4979-84C6-DB7C7ADF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42CF9B9-2A7A-43E8-9191-F624CABB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A796-02F5-4677-8B3C-B24AA7A90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A93AC6-2815-422E-B558-218C8F821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E0B76D-5CBF-4A81-BE51-162D38A62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28CBED8-0D54-49E5-B676-A1456F5BB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690A369-ACD0-44C1-BD02-0BA21A2C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7DE-1715-4BEF-AA2B-6FCBEE6BDF4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C52353-51A2-47C4-A0DA-445A49CF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0AF9CFC-9C7D-4B32-B6E2-8120A081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A796-02F5-4677-8B3C-B24AA7A90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AC469A-5082-4501-AEC9-8D301F8F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CDCE0BF-77AD-4FAD-AC82-7DE9AC865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2114622-552D-4C11-A547-25E97038B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F4E3D4A-153A-4B60-A8AF-B095BE6D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07DE-1715-4BEF-AA2B-6FCBEE6BDF4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04C215-2DD6-46DD-AAAF-6C6D490A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EA6980D-5D51-4523-96F8-FCCC39D8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A796-02F5-4677-8B3C-B24AA7A90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0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E0A974-BB3F-41CC-8083-AF86CE4F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60BB08-6A86-40CE-A07F-6ACD46424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1E1030-6BD6-4B4D-AB1E-C06CCD118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07DE-1715-4BEF-AA2B-6FCBEE6BDF4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048616-91CC-4C95-8D3B-3242A78C8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2A84D5-3840-4703-8593-8B57DED8A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9A796-02F5-4677-8B3C-B24AA7A90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3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="" xmlns:a16="http://schemas.microsoft.com/office/drawing/2014/main" id="{541E10A3-D3E7-407B-91E0-35AA41FDC600}"/>
              </a:ext>
            </a:extLst>
          </p:cNvPr>
          <p:cNvSpPr txBox="1">
            <a:spLocks/>
          </p:cNvSpPr>
          <p:nvPr/>
        </p:nvSpPr>
        <p:spPr>
          <a:xfrm>
            <a:off x="279918" y="274119"/>
            <a:ext cx="11513976" cy="25130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Формирование грамматического строя речи</a:t>
            </a:r>
          </a:p>
        </p:txBody>
      </p:sp>
      <p:pic>
        <p:nvPicPr>
          <p:cNvPr id="1026" name="Picture 2" descr="https://dislexia-online.ru/wp-content/uploads/2021/07/bigboo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85" y="2202025"/>
            <a:ext cx="5613442" cy="39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661454" y="5723876"/>
            <a:ext cx="81324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группы: Зыкина Л.А.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05273" y="307071"/>
            <a:ext cx="1175657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средней группе (4-5 лет) продолжать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учить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правильно согласовывать слова в предложении;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совершенствовать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правильно использовать предлоги в речи;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образовывать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 мн. числа сущ., обозначающих детенышей животных; употреблять эти сущ. в именит. и родительном падежах (лисята-лисят, зайчата-зайчат);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употреблять формы повелит. наклонения глаголов (хотеть, бежать, лежать);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использовать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речи простейшие виды сложных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предложений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редлоги для детей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189" y="322452"/>
            <a:ext cx="4864293" cy="6535548"/>
          </a:xfrm>
          <a:prstGeom prst="rect">
            <a:avLst/>
          </a:prstGeom>
          <a:noFill/>
        </p:spPr>
      </p:pic>
      <p:pic>
        <p:nvPicPr>
          <p:cNvPr id="36870" name="Picture 6" descr="Блог Ольга Александровна Несговор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7412" y="1368651"/>
            <a:ext cx="6587347" cy="4474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Развивающие карточки для детей &amp;quot;Где чьи малыши?&amp;quot; (учим названия  животных и их детёнышей). | Тренажёр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Развивающие карточки для детей &amp;quot;Где чьи малыши?&amp;quot; (учим названия  животных и их детёнышей). | Тренажёр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Развивающие карточки для детей &amp;amp;quot;Где чьи малыши?&amp;amp;quot; (учим названия  животных и их детёнышей). | Тренажёр (младшая группа) на тему: |  Образовательная социальная се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381334"/>
            <a:ext cx="5715000" cy="4295775"/>
          </a:xfrm>
          <a:prstGeom prst="rect">
            <a:avLst/>
          </a:prstGeom>
          <a:noFill/>
        </p:spPr>
      </p:pic>
      <p:pic>
        <p:nvPicPr>
          <p:cNvPr id="35848" name="Picture 8" descr="Дидактическая игра &amp;quot;Чей детеныш&amp;quot; #Развивайка #обучающие карточки #дети |  OK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1449" y="1469571"/>
            <a:ext cx="5708040" cy="4119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F5F637DF-9989-4C52-BEAE-C383B0835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4555" y="0"/>
            <a:ext cx="94480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9220EBE-56E0-407F-99D4-25BC284BF929}"/>
              </a:ext>
            </a:extLst>
          </p:cNvPr>
          <p:cNvSpPr/>
          <p:nvPr/>
        </p:nvSpPr>
        <p:spPr>
          <a:xfrm>
            <a:off x="1985927" y="3695700"/>
            <a:ext cx="689137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62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47870" y="56138"/>
            <a:ext cx="11178074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старшей группе (5-6 лет) продолжать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пользоваться несклоняемыми сущ. (пальто, кофе, кино);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учить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образовывать (по образцу)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однокорен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слова(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 - котик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котенька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знакомить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с разными способами словообразования слов с помощью приставок и суффиксов.(город-пригород, сахар- сахарница, учить-учитель);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продолжать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составлять простые и сложные предложения (по образцу)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125507"/>
            <a:ext cx="1160728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подготовительной группе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(6-7 лет) с детьми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закреплять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согласовывать имена сущ. с числит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сущ. с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прилаг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местоим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 сущ. и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прилаг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.;</a:t>
            </a:r>
            <a:endParaRPr lang="ru-RU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образовывать сравнительную и превосходную степени имен прилагательных (например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от прилагательного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«высокий»: ВЫШЕ, БОЛЕЕ ВЫСОКИЙ, ВЫСОЧАЙШИЙ, САМЫЙ ВЫСОКИЙ, ВЫШЕ ВСЕХ); </a:t>
            </a:r>
            <a:endParaRPr lang="ru-RU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совершенствуются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детей образовывать однокоренные слова; </a:t>
            </a:r>
            <a:endParaRPr lang="ru-RU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использовать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речи сложные предложения разных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видов</a:t>
            </a:r>
            <a:endParaRPr lang="ru-RU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4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33D814B4-D75D-40B7-A190-20A2E4EE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399177"/>
            <a:ext cx="2295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303F50"/>
                </a:solidFill>
                <a:effectLst/>
                <a:latin typeface="Verdana" panose="020B0604030504040204" pitchFamily="34" charset="0"/>
              </a:rPr>
              <a:t>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287B26-900D-4CCB-A32B-4F1F07D0271F}"/>
              </a:ext>
            </a:extLst>
          </p:cNvPr>
          <p:cNvSpPr txBox="1"/>
          <p:nvPr/>
        </p:nvSpPr>
        <p:spPr>
          <a:xfrm>
            <a:off x="8134252" y="1831935"/>
            <a:ext cx="379026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СЛОВЕСНЫЕ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(высказывают свои мысли, суждения, делают выводы, умозаключения), «Найди пару», « Во саду ли, в огороде», «Что сначала, что потом»; «Поле чудес», «Словесные снежки»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7D2CE0-F9A8-414D-84F4-5ACC96D10B80}"/>
              </a:ext>
            </a:extLst>
          </p:cNvPr>
          <p:cNvSpPr txBox="1"/>
          <p:nvPr/>
        </p:nvSpPr>
        <p:spPr>
          <a:xfrm>
            <a:off x="356435" y="1616491"/>
            <a:ext cx="32265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НАСТОЛЬНО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ПЕЧАТНЫЕ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Лото «Домашние животные», «Фрукты-овощи», «Четвертый лишний»,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«Чей листочек»,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Играйка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«Исправь ошибку»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862716-3247-4C6A-81BE-091E9C81687D}"/>
              </a:ext>
            </a:extLst>
          </p:cNvPr>
          <p:cNvSpPr txBox="1"/>
          <p:nvPr/>
        </p:nvSpPr>
        <p:spPr>
          <a:xfrm rot="10800000" flipV="1">
            <a:off x="4074268" y="1708823"/>
            <a:ext cx="379899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сравнивать, находить сходство, различия; закреплять свойства, признаки предметов)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«Угадай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описанию», Веселый счет», «Наша улица», «Вершки и корешки», «Большущий и маленький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FCC7CE2-F0C3-47CB-9FD7-C31EE9C4C205}"/>
              </a:ext>
            </a:extLst>
          </p:cNvPr>
          <p:cNvSpPr txBox="1"/>
          <p:nvPr/>
        </p:nvSpPr>
        <p:spPr>
          <a:xfrm>
            <a:off x="2924690" y="98415"/>
            <a:ext cx="60981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Классификация дидактической игры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4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правления работы Игры">
            <a:extLst>
              <a:ext uri="{FF2B5EF4-FFF2-40B4-BE49-F238E27FC236}">
                <a16:creationId xmlns="" xmlns:a16="http://schemas.microsoft.com/office/drawing/2014/main" id="{68BF0BC2-77F7-4A09-A4B6-5A42D880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42596"/>
            <a:ext cx="12192000" cy="75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19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382A39-C7EB-491E-8ECC-939E45C48CF8}"/>
              </a:ext>
            </a:extLst>
          </p:cNvPr>
          <p:cNvSpPr txBox="1"/>
          <p:nvPr/>
        </p:nvSpPr>
        <p:spPr>
          <a:xfrm>
            <a:off x="1084568" y="1167752"/>
            <a:ext cx="1002286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и упражнения по формированию лексико-грамматического строя речи у детей  дошкольного </a:t>
            </a:r>
            <a:r>
              <a:rPr lang="ru-RU" sz="54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23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EA5F06F-5875-4DAF-BD05-7ADA91A9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2525" y="85990"/>
            <a:ext cx="8914693" cy="66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7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41E10A3-D3E7-407B-91E0-35AA41FDC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273" y="554038"/>
            <a:ext cx="11756572" cy="2513012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C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«Грамматика  - это логика языка. Она делает речь организованной и понятной для 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окружающих»</a:t>
            </a:r>
            <a:endParaRPr lang="ru-RU" sz="4800" dirty="0">
              <a:solidFill>
                <a:srgbClr val="C0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r"/>
            <a:r>
              <a:rPr lang="ru-RU" sz="3600" dirty="0">
                <a:solidFill>
                  <a:srgbClr val="C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К.Д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Ушинский</a:t>
            </a:r>
            <a:endParaRPr lang="ru-RU" sz="3600" dirty="0">
              <a:solidFill>
                <a:srgbClr val="C0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sz="1800" dirty="0">
              <a:solidFill>
                <a:srgbClr val="66666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ГРАММАТИЧЕСКАЯ система - это система взаимодействия слов между собой в словосочетаниях и предложениях</a:t>
            </a:r>
          </a:p>
        </p:txBody>
      </p:sp>
    </p:spTree>
    <p:extLst>
      <p:ext uri="{BB962C8B-B14F-4D97-AF65-F5344CB8AC3E}">
        <p14:creationId xmlns:p14="http://schemas.microsoft.com/office/powerpoint/2010/main" val="2502427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рмирование грамматического строя речи у детей старшего дошкольного  возраста">
            <a:extLst>
              <a:ext uri="{FF2B5EF4-FFF2-40B4-BE49-F238E27FC236}">
                <a16:creationId xmlns="" xmlns:a16="http://schemas.microsoft.com/office/drawing/2014/main" id="{F023664C-6196-44F3-822B-74D1B6276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5"/>
          <a:stretch/>
        </p:blipFill>
        <p:spPr bwMode="auto">
          <a:xfrm>
            <a:off x="1299604" y="0"/>
            <a:ext cx="98064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52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A6FDC458-3DCA-4F75-8E6C-32326A7A3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6277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97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320D215B-7AC7-483F-A4A9-352C1F58B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062" y="0"/>
            <a:ext cx="89146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21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78A7DA02-EE85-42F2-9158-A886A81F9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243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32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E6C1EC-D52D-4DE4-9491-0EF8CFADEC78}"/>
              </a:ext>
            </a:extLst>
          </p:cNvPr>
          <p:cNvSpPr txBox="1"/>
          <p:nvPr/>
        </p:nvSpPr>
        <p:spPr>
          <a:xfrm>
            <a:off x="223935" y="32212"/>
            <a:ext cx="1173791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учить детей согласовывать слова в роде, числе,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падеже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2. Употреблять существительные с предлогами: в, на, под,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3. Учить детей употреблять в речи и различать имена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существительные 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форме единственного и множественного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числа. Форму множественного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числа существительных в родительном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падеже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Учить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согласовывать глаголы во времени с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существительными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Учить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понимать назначение предлогов (в , на, под, за, около)</a:t>
            </a:r>
          </a:p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Учить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пользоваться разной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интонацией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Составлять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предложения с однородными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членами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Отвечать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полным предложением на вопросы, грамматически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правильно оформляя свои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высказывания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53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687755-89F6-4B53-AA27-661EF4129854}"/>
              </a:ext>
            </a:extLst>
          </p:cNvPr>
          <p:cNvSpPr txBox="1"/>
          <p:nvPr/>
        </p:nvSpPr>
        <p:spPr>
          <a:xfrm>
            <a:off x="447868" y="771769"/>
            <a:ext cx="1140200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Самостоятельное исправление собственных</a:t>
            </a:r>
          </a:p>
          <a:p>
            <a:pPr algn="ctr"/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ошибок – показатель достаточно высокого</a:t>
            </a:r>
          </a:p>
          <a:p>
            <a:pPr algn="ctr"/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уровня овладения грамматической стороной</a:t>
            </a:r>
          </a:p>
          <a:p>
            <a:pPr algn="ctr"/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языка и осознания явлений языка и речи.</a:t>
            </a:r>
          </a:p>
        </p:txBody>
      </p:sp>
    </p:spTree>
    <p:extLst>
      <p:ext uri="{BB962C8B-B14F-4D97-AF65-F5344CB8AC3E}">
        <p14:creationId xmlns:p14="http://schemas.microsoft.com/office/powerpoint/2010/main" val="540891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="" xmlns:a16="http://schemas.microsoft.com/office/drawing/2014/main" id="{541E10A3-D3E7-407B-91E0-35AA41FDC600}"/>
              </a:ext>
            </a:extLst>
          </p:cNvPr>
          <p:cNvSpPr txBox="1">
            <a:spLocks/>
          </p:cNvSpPr>
          <p:nvPr/>
        </p:nvSpPr>
        <p:spPr>
          <a:xfrm>
            <a:off x="279918" y="274119"/>
            <a:ext cx="11513976" cy="25130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Формирование грамматического строя речи</a:t>
            </a:r>
          </a:p>
        </p:txBody>
      </p:sp>
      <p:pic>
        <p:nvPicPr>
          <p:cNvPr id="1026" name="Picture 2" descr="https://dislexia-online.ru/wp-content/uploads/2021/07/bigboo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85" y="2202025"/>
            <a:ext cx="5613442" cy="39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661454" y="5723876"/>
            <a:ext cx="81324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группы: Зыкина Л.А.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24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sosceles Triangle 80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4" descr="Формирование грамматического строя речи">
            <a:extLst>
              <a:ext uri="{FF2B5EF4-FFF2-40B4-BE49-F238E27FC236}">
                <a16:creationId xmlns="" xmlns:a16="http://schemas.microsoft.com/office/drawing/2014/main" id="{16F64441-32D0-4668-BD6B-70E2F57E64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Формирование грамматического строя речи">
            <a:extLst>
              <a:ext uri="{FF2B5EF4-FFF2-40B4-BE49-F238E27FC236}">
                <a16:creationId xmlns="" xmlns:a16="http://schemas.microsoft.com/office/drawing/2014/main" id="{62DE7CB6-A8F1-4BAD-9000-A2FABEE818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6B442C4-C2B4-4525-83DC-C19E4BE1C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4" b="5414"/>
          <a:stretch/>
        </p:blipFill>
        <p:spPr>
          <a:xfrm>
            <a:off x="1104376" y="0"/>
            <a:ext cx="9983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1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F2B332-4F3B-4CEE-AA89-3B4AF9D7B93C}"/>
              </a:ext>
            </a:extLst>
          </p:cNvPr>
          <p:cNvSpPr txBox="1"/>
          <p:nvPr/>
        </p:nvSpPr>
        <p:spPr>
          <a:xfrm>
            <a:off x="616532" y="2429474"/>
            <a:ext cx="3695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синтаксис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предложений, сочетание слов в предложении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496B67-9267-4ACD-80AA-C8D2CE0D828B}"/>
              </a:ext>
            </a:extLst>
          </p:cNvPr>
          <p:cNvSpPr txBox="1"/>
          <p:nvPr/>
        </p:nvSpPr>
        <p:spPr>
          <a:xfrm>
            <a:off x="7463256" y="2439457"/>
            <a:ext cx="4019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морфология 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грамматические свойства слова – изменение по родам, падежам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числам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F97A9E6-2F2D-42E0-8F56-E1B882C0AC4F}"/>
              </a:ext>
            </a:extLst>
          </p:cNvPr>
          <p:cNvSpPr txBox="1"/>
          <p:nvPr/>
        </p:nvSpPr>
        <p:spPr>
          <a:xfrm>
            <a:off x="1487184" y="371124"/>
            <a:ext cx="86961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Грамматический строй речи включает в себя: 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="" xmlns:a16="http://schemas.microsoft.com/office/drawing/2014/main" id="{AC2D7E03-60F5-4845-AD00-9916781904FE}"/>
              </a:ext>
            </a:extLst>
          </p:cNvPr>
          <p:cNvSpPr/>
          <p:nvPr/>
        </p:nvSpPr>
        <p:spPr>
          <a:xfrm rot="2290600">
            <a:off x="2899489" y="1556538"/>
            <a:ext cx="895350" cy="92333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2B9EFCF5-A223-4A74-9FCE-72DC63E1BC66}"/>
              </a:ext>
            </a:extLst>
          </p:cNvPr>
          <p:cNvSpPr/>
          <p:nvPr/>
        </p:nvSpPr>
        <p:spPr>
          <a:xfrm rot="20393609">
            <a:off x="7875662" y="1556538"/>
            <a:ext cx="895350" cy="92333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8CB032D-B3E0-4C16-95E5-713C9A1113F3}"/>
              </a:ext>
            </a:extLst>
          </p:cNvPr>
          <p:cNvSpPr txBox="1"/>
          <p:nvPr/>
        </p:nvSpPr>
        <p:spPr>
          <a:xfrm>
            <a:off x="3347164" y="4326297"/>
            <a:ext cx="4976173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ловообразование</a:t>
            </a:r>
          </a:p>
          <a:p>
            <a:pPr algn="ctr">
              <a:spcAft>
                <a:spcPts val="750"/>
              </a:spcAft>
            </a:pPr>
            <a:r>
              <a:rPr lang="ru-RU" sz="28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b="1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нового слова на базе имеющегося с помощью специальных средств – суффиксы, приставки и </a:t>
            </a:r>
            <a:r>
              <a:rPr lang="ru-RU" sz="28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т.п.</a:t>
            </a:r>
            <a:endParaRPr lang="ru-RU" sz="2800" b="1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="" xmlns:a16="http://schemas.microsoft.com/office/drawing/2014/main" id="{364DB88F-DABE-4FBA-8D68-10C53F68B3DA}"/>
              </a:ext>
            </a:extLst>
          </p:cNvPr>
          <p:cNvSpPr/>
          <p:nvPr/>
        </p:nvSpPr>
        <p:spPr>
          <a:xfrm flipH="1">
            <a:off x="5312930" y="3024714"/>
            <a:ext cx="1044639" cy="954108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7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229F24-AA88-4C1A-9B17-0F844E433D8F}"/>
              </a:ext>
            </a:extLst>
          </p:cNvPr>
          <p:cNvSpPr txBox="1"/>
          <p:nvPr/>
        </p:nvSpPr>
        <p:spPr>
          <a:xfrm>
            <a:off x="136852" y="0"/>
            <a:ext cx="11918299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Грамматические ошибки дошкольников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определяются различными факторами:</a:t>
            </a:r>
          </a:p>
          <a:p>
            <a:endParaRPr lang="ru-RU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трудностями овладения грамматическим строем языка (морфологией,  синтаксисом, словообразованием) и уровнем его усвоения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запасом знаний об окружающем мире и объемом словаря, а также  состоянием речевого аппарата и уровнем развития фонематического   восприятия речи;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неблагоприятным влиянием окружающей речевой среды (прежде всего  неправильной речью родителей и воспитателей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педагогической запущенностью, недостаточным вниманием к детской     речи;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общими психофизиологическими    закономерностями развития ребенка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(развитием внимания, памяти, мышления,      состоянием нервных процессов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5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: пятиугольник 16">
            <a:extLst>
              <a:ext uri="{FF2B5EF4-FFF2-40B4-BE49-F238E27FC236}">
                <a16:creationId xmlns="" xmlns:a16="http://schemas.microsoft.com/office/drawing/2014/main" id="{A5ACC188-CD82-48AB-BEC3-D7079AE6D0B4}"/>
              </a:ext>
            </a:extLst>
          </p:cNvPr>
          <p:cNvSpPr/>
          <p:nvPr/>
        </p:nvSpPr>
        <p:spPr>
          <a:xfrm>
            <a:off x="1126862" y="3777912"/>
            <a:ext cx="8414269" cy="138296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пятиугольник 17">
            <a:extLst>
              <a:ext uri="{FF2B5EF4-FFF2-40B4-BE49-F238E27FC236}">
                <a16:creationId xmlns="" xmlns:a16="http://schemas.microsoft.com/office/drawing/2014/main" id="{7AC389F9-917C-4E9E-9C20-2626963A45FA}"/>
              </a:ext>
            </a:extLst>
          </p:cNvPr>
          <p:cNvSpPr/>
          <p:nvPr/>
        </p:nvSpPr>
        <p:spPr>
          <a:xfrm>
            <a:off x="1101012" y="1082351"/>
            <a:ext cx="8154955" cy="121214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пятиугольник 12">
            <a:extLst>
              <a:ext uri="{FF2B5EF4-FFF2-40B4-BE49-F238E27FC236}">
                <a16:creationId xmlns="" xmlns:a16="http://schemas.microsoft.com/office/drawing/2014/main" id="{D9A40BEC-D6AD-4747-A043-850B192AD535}"/>
              </a:ext>
            </a:extLst>
          </p:cNvPr>
          <p:cNvSpPr/>
          <p:nvPr/>
        </p:nvSpPr>
        <p:spPr>
          <a:xfrm>
            <a:off x="1101012" y="2360955"/>
            <a:ext cx="8304245" cy="132766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="" xmlns:a16="http://schemas.microsoft.com/office/drawing/2014/main" id="{6A990823-B277-47B4-B566-CBCEF6B13E92}"/>
              </a:ext>
            </a:extLst>
          </p:cNvPr>
          <p:cNvSpPr/>
          <p:nvPr/>
        </p:nvSpPr>
        <p:spPr>
          <a:xfrm>
            <a:off x="1101012" y="5265656"/>
            <a:ext cx="8440119" cy="138296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11D16B-1882-48F7-97BD-077A8B10D0CB}"/>
              </a:ext>
            </a:extLst>
          </p:cNvPr>
          <p:cNvSpPr txBox="1"/>
          <p:nvPr/>
        </p:nvSpPr>
        <p:spPr>
          <a:xfrm>
            <a:off x="429208" y="97332"/>
            <a:ext cx="1142067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формирования грамматического строя речи у детей дошкольного возраста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4D616C-76B0-4A38-8895-0A7E331F2662}"/>
              </a:ext>
            </a:extLst>
          </p:cNvPr>
          <p:cNvSpPr txBox="1"/>
          <p:nvPr/>
        </p:nvSpPr>
        <p:spPr>
          <a:xfrm>
            <a:off x="1101012" y="1160626"/>
            <a:ext cx="6249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1этап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Формирование понимания смысла сказанного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415EF7-4CAD-41C3-90A2-932E7640112F}"/>
              </a:ext>
            </a:extLst>
          </p:cNvPr>
          <p:cNvSpPr txBox="1"/>
          <p:nvPr/>
        </p:nvSpPr>
        <p:spPr>
          <a:xfrm>
            <a:off x="1126862" y="2425256"/>
            <a:ext cx="66120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Развитие умения использовать то или иное грамматическое средство в собственной речи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28CB214-2149-41F7-9515-4A02327B8A40}"/>
              </a:ext>
            </a:extLst>
          </p:cNvPr>
          <p:cNvSpPr txBox="1"/>
          <p:nvPr/>
        </p:nvSpPr>
        <p:spPr>
          <a:xfrm>
            <a:off x="1101012" y="3774039"/>
            <a:ext cx="7172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Формирование самостоятельности в образовании формы нового слова по аналогии со знакомым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64A0AD7-4F76-4826-A5E1-C0E3F26EDB8E}"/>
              </a:ext>
            </a:extLst>
          </p:cNvPr>
          <p:cNvSpPr txBox="1"/>
          <p:nvPr/>
        </p:nvSpPr>
        <p:spPr>
          <a:xfrm>
            <a:off x="1237034" y="5265656"/>
            <a:ext cx="78509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Совершенствование грамматической правильности речи детей; развитие умения определять ошибки речи </a:t>
            </a:r>
          </a:p>
        </p:txBody>
      </p:sp>
    </p:spTree>
    <p:extLst>
      <p:ext uri="{BB962C8B-B14F-4D97-AF65-F5344CB8AC3E}">
        <p14:creationId xmlns:p14="http://schemas.microsoft.com/office/powerpoint/2010/main" val="326707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2596" y="394806"/>
            <a:ext cx="1160728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в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младшей группе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(3-4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года)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согласовывать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 в роде, числе, падеже; 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употреблять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существительные с предлогами В, НА, ПОД, ЗА;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употреблять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имена существительные в форме ед. и мн. числа, обозначающих животных и их детенышей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кошка – котенок - котята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употреблять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 мн. числа существительных в родит. падеже (бабочек, матрешек);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составлять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предложения с однородными членами (Миша посадил в машину зайку, куклу и мишку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sosceles Triangle 80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15C5CB4B-E7E0-498E-AF46-2B82B86B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864" y="-2"/>
            <a:ext cx="9111712" cy="683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4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sosceles Triangle 80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59B8D542-6A38-440A-91A9-1017D0BC0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522" y="60300"/>
            <a:ext cx="9063599" cy="67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CACF9079-8B97-4505-803E-454AD1962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2792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56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646</Words>
  <Application>Microsoft Office PowerPoint</Application>
  <PresentationFormat>Произвольный</PresentationFormat>
  <Paragraphs>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sadko</cp:lastModifiedBy>
  <cp:revision>31</cp:revision>
  <dcterms:created xsi:type="dcterms:W3CDTF">2021-12-14T20:33:41Z</dcterms:created>
  <dcterms:modified xsi:type="dcterms:W3CDTF">2021-12-15T09:57:32Z</dcterms:modified>
</cp:coreProperties>
</file>